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0"/>
  </p:notesMasterIdLst>
  <p:handoutMasterIdLst>
    <p:handoutMasterId r:id="rId21"/>
  </p:handoutMasterIdLst>
  <p:sldIdLst>
    <p:sldId id="262" r:id="rId2"/>
    <p:sldId id="257" r:id="rId3"/>
    <p:sldId id="258" r:id="rId4"/>
    <p:sldId id="263" r:id="rId5"/>
    <p:sldId id="259" r:id="rId6"/>
    <p:sldId id="260" r:id="rId7"/>
    <p:sldId id="261" r:id="rId8"/>
    <p:sldId id="265" r:id="rId9"/>
    <p:sldId id="267" r:id="rId10"/>
    <p:sldId id="268" r:id="rId11"/>
    <p:sldId id="270" r:id="rId12"/>
    <p:sldId id="271" r:id="rId13"/>
    <p:sldId id="272" r:id="rId14"/>
    <p:sldId id="275" r:id="rId15"/>
    <p:sldId id="273" r:id="rId16"/>
    <p:sldId id="274" r:id="rId17"/>
    <p:sldId id="264" r:id="rId18"/>
    <p:sldId id="26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A66679-9D3D-4EB0-BAE2-05CE60CCBB7A}" v="8" dt="2025-06-27T03:28:50.656"/>
  </p1510:revLst>
</p1510:revInfo>
</file>

<file path=ppt/tableStyles.xml><?xml version="1.0" encoding="utf-8"?>
<a:tblStyleLst xmlns:a="http://schemas.openxmlformats.org/drawingml/2006/main" def="{21E4AEA4-8DFA-4A89-87EB-49C32662AFE0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9" autoAdjust="0"/>
    <p:restoredTop sz="94655" autoAdjust="0"/>
  </p:normalViewPr>
  <p:slideViewPr>
    <p:cSldViewPr snapToGrid="0" showGuides="1">
      <p:cViewPr varScale="1">
        <p:scale>
          <a:sx n="79" d="100"/>
          <a:sy n="79" d="100"/>
        </p:scale>
        <p:origin x="710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71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D91178-905E-4181-A080-73FBE2A7F10F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DC0C31-3BFD-43A2-B8EE-356E8F332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6552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49B93-516E-447E-9C4C-C287614C6398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7908AF-65BE-457F-9D87-289A548E6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320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88F347-C7BB-3911-7D22-BA8327291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D80798-38A1-EF26-7EBC-ED1AD605FF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0B1A70-7975-3EE4-6347-04BFEEE2AB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89BE4A-D8A8-15F9-BBF3-F6D0AB8CDA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908AF-65BE-457F-9D87-289A548E61F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970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908AF-65BE-457F-9D87-289A548E61F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6182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908AF-65BE-457F-9D87-289A548E61F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3926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faltan</a:t>
            </a:r>
            <a:r>
              <a:rPr lang="en-US" dirty="0"/>
              <a:t> Silencios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908AF-65BE-457F-9D87-289A548E61F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242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041400"/>
            <a:ext cx="12192000" cy="4216400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buNone/>
            </a:pPr>
            <a:endParaRPr lang="en-US" sz="4400" b="0" cap="none" spc="0">
              <a:ln w="0"/>
              <a:solidFill>
                <a:schemeClr val="tx2">
                  <a:lumMod val="50000"/>
                </a:schemeClr>
              </a:solidFill>
              <a:effectLst>
                <a:outerShdw blurRad="38100" dist="19050" dir="2700000" algn="tl" rotWithShape="0">
                  <a:schemeClr val="tx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  <a:noFill/>
        </p:spPr>
        <p:txBody>
          <a:bodyPr anchor="b"/>
          <a:lstStyle>
            <a:lvl1pPr algn="ctr">
              <a:defRPr sz="6000" b="0" cap="none" spc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noFill/>
        </p:spPr>
        <p:txBody>
          <a:bodyPr/>
          <a:lstStyle>
            <a:lvl1pPr marL="0" indent="0" algn="ctr">
              <a:buNone/>
              <a:defRPr sz="2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7B1E0-F476-4322-AA53-0018286DBC2F}" type="datetime1">
              <a:rPr lang="en-US" smtClean="0"/>
              <a:t>6/30/2025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01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E9944-B6E8-44FA-B3BC-28C8F3B97A63}" type="datetime1">
              <a:rPr lang="en-US" smtClean="0"/>
              <a:t>6/30/2025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35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6BA2A-22AB-40C3-A6FE-08AE8F5EAD50}" type="datetime1">
              <a:rPr lang="en-US" smtClean="0"/>
              <a:t>6/30/2025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689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9E97-DADD-4C08-B07A-21ABC2EC9C0C}" type="datetime1">
              <a:rPr lang="en-US" smtClean="0"/>
              <a:t>6/30/2025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51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26430-5DC0-47CA-BF30-F2CEF34F1CCC}" type="datetime1">
              <a:rPr lang="en-US" smtClean="0"/>
              <a:t>6/30/2025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42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2E9D0-9F88-4809-9326-E87DB6BC4685}" type="datetime1">
              <a:rPr lang="en-US" smtClean="0"/>
              <a:t>6/30/2025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519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74638"/>
            <a:ext cx="1051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0" y="2193925"/>
            <a:ext cx="515620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3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3" y="2193925"/>
            <a:ext cx="5157787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BD937-36D5-440B-91A0-6786F6EDBFCD}" type="datetime1">
              <a:rPr lang="en-US" smtClean="0"/>
              <a:t>6/30/2025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85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D020A-2292-4331-AC54-713AADF8BC0C}" type="datetime1">
              <a:rPr lang="en-US" smtClean="0"/>
              <a:t>6/30/2025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067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9A559-F34C-48D0-A2A2-37B0B078BBAB}" type="datetime1">
              <a:rPr lang="en-US" smtClean="0"/>
              <a:t>6/30/2025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36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B5B2-44EC-4F73-968D-750C1952CA62}" type="datetime1">
              <a:rPr lang="en-US" smtClean="0"/>
              <a:t>6/30/2025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032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D9984-D554-4F72-BAB6-CB2CCA8D58F4}" type="datetime1">
              <a:rPr lang="en-US" smtClean="0"/>
              <a:t>6/30/2025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56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ABCC73E2-E386-4A38-B838-238D9BA645F8}" type="datetime1">
              <a:rPr lang="en-US" smtClean="0"/>
              <a:pPr/>
              <a:t>6/30/2025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068D91-5085-43EA-8734-9AB23AC095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456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/>
          <a:solidFill>
            <a:schemeClr val="tx2">
              <a:lumMod val="50000"/>
            </a:schemeClr>
          </a:solidFill>
          <a:effectLst>
            <a:outerShdw blurRad="38100" dist="19050" dir="2700000" algn="tl" rotWithShape="0">
              <a:schemeClr val="tx1">
                <a:alpha val="4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musicaselvatge.blogspot.com/2016/02/lectura-musical-interactiva.html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nterest.com/pin/414049759465988288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8notes.com/school/theory/dots_and_ties.asp?show=all" TargetMode="Externa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itorialpencil.es/ejercicios-de-figuras-musicales/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capartituras.com/2015/04/35-ejercicios-ritmicos-en-44-partituras.html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notasdelpiano.com/2020/08/leer-y-tocar-do-central.htm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iesvilladenijar.musiquiatricos.es/MUSICA/MUSICAU1/4_figuras_y_silencios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nl.pinterest.com/pin/681802831076803754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uladeanaarranz.blogspot.com/2018/11/lectura-ritmica.html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scribd.com/document/670866059/3-4-Rhythm-Practic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760F3-7B48-3E97-E892-13EBAD9A3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children standing in a row&#10;&#10;AI-generated content may be incorrect.">
            <a:extLst>
              <a:ext uri="{FF2B5EF4-FFF2-40B4-BE49-F238E27FC236}">
                <a16:creationId xmlns:a16="http://schemas.microsoft.com/office/drawing/2014/main" id="{427CC2EF-23E1-DDAF-3FBD-47640E8D75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610061" y="1224545"/>
            <a:ext cx="4016188" cy="299279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8393C74-2E61-5BD5-A8E7-37DD8319AC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0061" y="3892177"/>
            <a:ext cx="9144000" cy="2387600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TALLER DE LECTURA MUSICAL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2F10B1-91AC-DB12-D151-92E2AB62EA1F}"/>
              </a:ext>
            </a:extLst>
          </p:cNvPr>
          <p:cNvSpPr txBox="1"/>
          <p:nvPr/>
        </p:nvSpPr>
        <p:spPr>
          <a:xfrm>
            <a:off x="6016459" y="2515416"/>
            <a:ext cx="5477353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BIENVENIDOS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930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hart of music notes&#10;&#10;AI-generated content may be incorrect.">
            <a:extLst>
              <a:ext uri="{FF2B5EF4-FFF2-40B4-BE49-F238E27FC236}">
                <a16:creationId xmlns:a16="http://schemas.microsoft.com/office/drawing/2014/main" id="{E6052A4F-7B98-BA46-9F96-1191F5D8696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8377" b="13543"/>
          <a:stretch>
            <a:fillRect/>
          </a:stretch>
        </p:blipFill>
        <p:spPr bwMode="auto">
          <a:xfrm>
            <a:off x="567915" y="1298118"/>
            <a:ext cx="10967433" cy="42617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51888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1AF70CB-A95C-43DC-93F0-9DFE1C3097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4" t="5345" r="4391" b="49312"/>
          <a:stretch>
            <a:fillRect/>
          </a:stretch>
        </p:blipFill>
        <p:spPr bwMode="auto">
          <a:xfrm>
            <a:off x="1479177" y="464548"/>
            <a:ext cx="9305364" cy="59749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9620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466E702-4247-EDC6-EDD9-2165B2621A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6186" y="252211"/>
            <a:ext cx="4859628" cy="635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37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20A5C7-E98B-8518-6695-B6D17B8CDC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6251" r="18433" b="39555"/>
          <a:stretch>
            <a:fillRect/>
          </a:stretch>
        </p:blipFill>
        <p:spPr bwMode="auto">
          <a:xfrm>
            <a:off x="1642334" y="2313669"/>
            <a:ext cx="8907331" cy="23659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2548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7BDC3-431F-7BFC-12AE-E2813B6C8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72E3C63-BCA5-75D3-B927-889D48444E40}"/>
              </a:ext>
            </a:extLst>
          </p:cNvPr>
          <p:cNvGrpSpPr/>
          <p:nvPr/>
        </p:nvGrpSpPr>
        <p:grpSpPr>
          <a:xfrm>
            <a:off x="626011" y="829994"/>
            <a:ext cx="10923563" cy="5233181"/>
            <a:chOff x="0" y="0"/>
            <a:chExt cx="6129020" cy="2961005"/>
          </a:xfrm>
        </p:grpSpPr>
        <p:pic>
          <p:nvPicPr>
            <p:cNvPr id="3" name="Picture 2" descr="A sheet music with notes&#10;&#10;AI-generated content may be incorrect.">
              <a:extLst>
                <a:ext uri="{FF2B5EF4-FFF2-40B4-BE49-F238E27FC236}">
                  <a16:creationId xmlns:a16="http://schemas.microsoft.com/office/drawing/2014/main" id="{EDE70B3F-43CB-E413-3CA4-6BCCA73CA4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rcRect l="6200" t="26330" r="8037"/>
            <a:stretch>
              <a:fillRect/>
            </a:stretch>
          </p:blipFill>
          <p:spPr bwMode="auto">
            <a:xfrm>
              <a:off x="0" y="0"/>
              <a:ext cx="6129020" cy="296100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747B88-4417-DF54-4886-83A02F8BC3BF}"/>
                </a:ext>
              </a:extLst>
            </p:cNvPr>
            <p:cNvSpPr/>
            <p:nvPr/>
          </p:nvSpPr>
          <p:spPr>
            <a:xfrm>
              <a:off x="1446662" y="1815152"/>
              <a:ext cx="3159457" cy="41625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3ABEEF5-0AB7-DD37-EA5F-5AC80A023A44}"/>
                </a:ext>
              </a:extLst>
            </p:cNvPr>
            <p:cNvSpPr/>
            <p:nvPr/>
          </p:nvSpPr>
          <p:spPr>
            <a:xfrm>
              <a:off x="1473958" y="723331"/>
              <a:ext cx="3159457" cy="41625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60448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120EB-B270-377E-C75C-2E5173D98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heet of music with notes&#10;&#10;AI-generated content may be incorrect.">
            <a:extLst>
              <a:ext uri="{FF2B5EF4-FFF2-40B4-BE49-F238E27FC236}">
                <a16:creationId xmlns:a16="http://schemas.microsoft.com/office/drawing/2014/main" id="{0DB3CAE1-1D5D-99AA-2A8F-6E024EE906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827" y="768618"/>
            <a:ext cx="6604781" cy="512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61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1C949-680D-5C2D-DD42-DD416E14B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sheet with black text and notes&#10;&#10;AI-generated content may be incorrect.">
            <a:extLst>
              <a:ext uri="{FF2B5EF4-FFF2-40B4-BE49-F238E27FC236}">
                <a16:creationId xmlns:a16="http://schemas.microsoft.com/office/drawing/2014/main" id="{AEDF4E7F-ABD6-F4FB-9E5F-8E0D318DC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336431" y="1222950"/>
            <a:ext cx="9274300" cy="429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292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58C29-9615-5328-6FD3-9995E0F18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7BB5E69D-6548-5449-5C37-326A9F337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3827" y="570155"/>
            <a:ext cx="3748348" cy="1844937"/>
          </a:xfrm>
        </p:spPr>
        <p:txBody>
          <a:bodyPr>
            <a:normAutofit/>
          </a:bodyPr>
          <a:lstStyle/>
          <a:p>
            <a:pPr algn="ctr"/>
            <a:r>
              <a:rPr lang="es-MX" sz="4000" dirty="0"/>
              <a:t>Actividades en casa</a:t>
            </a:r>
            <a:br>
              <a:rPr lang="es-MX" dirty="0"/>
            </a:b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D4D4E23-283F-1A2A-C878-7B9399EF09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10062674" cy="3759200"/>
          </a:xfrm>
        </p:spPr>
        <p:txBody>
          <a:bodyPr>
            <a:normAutofit/>
          </a:bodyPr>
          <a:lstStyle/>
          <a:p>
            <a:pPr algn="ctr"/>
            <a:r>
              <a:rPr lang="es-MX" sz="3600" dirty="0"/>
              <a:t>Actividad en Casa: Buscar en su teléfono, una melodía no importa cuál sea, quiero que me den el título de la canción y que tiempo esta lleva, dentro los ritmos que vimos hoy, no importa que se equivoquen. </a:t>
            </a:r>
          </a:p>
          <a:p>
            <a:pPr algn="ctr"/>
            <a:r>
              <a:rPr lang="es-MX" sz="3600" dirty="0"/>
              <a:t>Lo importante es que entiendan el concepto de lo que estamos aprendiendo.</a:t>
            </a: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0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FCD44-0D6C-DE35-4CCA-14A215DD3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2842" y="695736"/>
            <a:ext cx="3932237" cy="602428"/>
          </a:xfrm>
        </p:spPr>
        <p:txBody>
          <a:bodyPr/>
          <a:lstStyle/>
          <a:p>
            <a:pPr algn="ctr"/>
            <a:r>
              <a:rPr lang="en-US" dirty="0" err="1"/>
              <a:t>Mensaje</a:t>
            </a:r>
            <a:r>
              <a:rPr lang="en-US" dirty="0"/>
              <a:t> del Dia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9B2890-8AED-D700-39DC-5C4250ACD5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570616"/>
            <a:ext cx="10557939" cy="3679116"/>
          </a:xfrm>
        </p:spPr>
        <p:txBody>
          <a:bodyPr/>
          <a:lstStyle/>
          <a:p>
            <a:pPr algn="ctr"/>
            <a:r>
              <a:rPr lang="es-MX" sz="4000" dirty="0">
                <a:latin typeface="Book Antiqua" panose="02040602050305030304" pitchFamily="18" charset="0"/>
              </a:rPr>
              <a:t>Por el momento puede ser pesado y difícil;</a:t>
            </a:r>
          </a:p>
          <a:p>
            <a:pPr algn="ctr"/>
            <a:r>
              <a:rPr lang="es-MX" sz="4000" dirty="0">
                <a:latin typeface="Book Antiqua" panose="02040602050305030304" pitchFamily="18" charset="0"/>
              </a:rPr>
              <a:t>En una semana aun nos va a costar  trabajo.</a:t>
            </a:r>
          </a:p>
          <a:p>
            <a:pPr algn="ctr"/>
            <a:r>
              <a:rPr lang="es-MX" sz="4000" dirty="0">
                <a:latin typeface="Book Antiqua" panose="02040602050305030304" pitchFamily="18" charset="0"/>
              </a:rPr>
              <a:t>En un mes logras leerlo y entenderlo.</a:t>
            </a:r>
          </a:p>
          <a:p>
            <a:pPr algn="ctr"/>
            <a:r>
              <a:rPr lang="es-MX" sz="4000" dirty="0">
                <a:latin typeface="Book Antiqua" panose="02040602050305030304" pitchFamily="18" charset="0"/>
              </a:rPr>
              <a:t>En un año lo harás como quieres. </a:t>
            </a:r>
          </a:p>
          <a:p>
            <a:pPr algn="ctr"/>
            <a:r>
              <a:rPr lang="es-MX" sz="4000" dirty="0">
                <a:latin typeface="Book Antiqua" panose="02040602050305030304" pitchFamily="18" charset="0"/>
              </a:rPr>
              <a:t>Siempre y cuando seamos Constantes.</a:t>
            </a:r>
            <a:endParaRPr lang="en-US" sz="4000" dirty="0">
              <a:latin typeface="Book Antiqua" panose="0204060205030503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83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274780"/>
            <a:ext cx="9144000" cy="2154219"/>
          </a:xfrm>
        </p:spPr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s-MX" b="1" dirty="0">
                <a:ln/>
                <a:solidFill>
                  <a:schemeClr val="accent3"/>
                </a:solidFill>
                <a:effectLst/>
              </a:rPr>
              <a:t>Introducción al Lenguaje Musical</a:t>
            </a:r>
            <a:endParaRPr lang="en-US" b="1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926931"/>
          </a:xfrm>
        </p:spPr>
        <p:txBody>
          <a:bodyPr>
            <a:normAutofit fontScale="92500"/>
          </a:bodyPr>
          <a:lstStyle/>
          <a:p>
            <a:r>
              <a:rPr lang="es-MX" dirty="0">
                <a:effectLst/>
              </a:rPr>
              <a:t>Identificar y comprender los elementos fundamentales de la música.  </a:t>
            </a:r>
            <a:endParaRPr lang="en-US" dirty="0">
              <a:effectLst/>
            </a:endParaRPr>
          </a:p>
          <a:p>
            <a:r>
              <a:rPr lang="es-MX" dirty="0">
                <a:effectLst/>
              </a:rPr>
              <a:t>	Conceptos y Terminología: 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1116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10322" y="699247"/>
            <a:ext cx="10515600" cy="5698248"/>
          </a:xfrm>
        </p:spPr>
        <p:txBody>
          <a:bodyPr>
            <a:normAutofit lnSpcReduction="10000"/>
          </a:bodyPr>
          <a:lstStyle/>
          <a:p>
            <a:pPr lvl="0"/>
            <a:r>
              <a:rPr lang="en-US" sz="5400" dirty="0"/>
              <a:t>Ritmo</a:t>
            </a:r>
          </a:p>
          <a:p>
            <a:pPr lvl="0"/>
            <a:endParaRPr lang="en-US" sz="5400" dirty="0"/>
          </a:p>
          <a:p>
            <a:pPr lvl="4"/>
            <a:r>
              <a:rPr lang="en-US" sz="4200" dirty="0"/>
              <a:t>Melodia</a:t>
            </a:r>
          </a:p>
          <a:p>
            <a:pPr lvl="1"/>
            <a:endParaRPr lang="en-US" sz="4800" dirty="0"/>
          </a:p>
          <a:p>
            <a:pPr lvl="8"/>
            <a:r>
              <a:rPr lang="en-US" sz="4200" dirty="0"/>
              <a:t>	</a:t>
            </a:r>
            <a:r>
              <a:rPr lang="en-US" sz="4200" dirty="0" err="1"/>
              <a:t>Armonia</a:t>
            </a:r>
            <a:endParaRPr lang="en-US" sz="4200" dirty="0"/>
          </a:p>
          <a:p>
            <a:pPr lvl="2"/>
            <a:endParaRPr lang="en-US" sz="4400" dirty="0"/>
          </a:p>
          <a:p>
            <a:pPr lvl="8"/>
            <a:r>
              <a:rPr lang="en-US" sz="4000" dirty="0"/>
              <a:t>				</a:t>
            </a:r>
            <a:r>
              <a:rPr lang="en-US" sz="4000" dirty="0" err="1"/>
              <a:t>Dinámica</a:t>
            </a:r>
            <a:r>
              <a:rPr lang="en-US" sz="4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9949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D4DF8-61C0-11F4-7720-40C98F876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5614685C-DF2C-BE4D-6062-9A508A637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565" y="763793"/>
            <a:ext cx="10907357" cy="5633702"/>
          </a:xfrm>
        </p:spPr>
        <p:txBody>
          <a:bodyPr>
            <a:normAutofit fontScale="47500" lnSpcReduction="20000"/>
          </a:bodyPr>
          <a:lstStyle/>
          <a:p>
            <a:pPr lvl="0"/>
            <a:endParaRPr lang="en-US" sz="25900" dirty="0"/>
          </a:p>
          <a:p>
            <a:pPr marL="0" lvl="0" indent="0">
              <a:buNone/>
            </a:pPr>
            <a:r>
              <a:rPr lang="en-US" sz="25900" dirty="0"/>
              <a:t>				Ritmo</a:t>
            </a:r>
          </a:p>
          <a:p>
            <a:pPr lvl="0"/>
            <a:endParaRPr lang="en-US" sz="5400" dirty="0"/>
          </a:p>
          <a:p>
            <a:pPr lvl="4"/>
            <a:r>
              <a:rPr lang="en-US" sz="4200" dirty="0"/>
              <a:t>Melodia</a:t>
            </a:r>
          </a:p>
          <a:p>
            <a:pPr lvl="1"/>
            <a:endParaRPr lang="en-US" sz="4800" dirty="0"/>
          </a:p>
          <a:p>
            <a:pPr lvl="8"/>
            <a:r>
              <a:rPr lang="en-US" sz="4200" dirty="0"/>
              <a:t>	</a:t>
            </a:r>
            <a:r>
              <a:rPr lang="en-US" sz="4200" dirty="0" err="1"/>
              <a:t>Armonia</a:t>
            </a:r>
            <a:endParaRPr lang="en-US" sz="4200" dirty="0"/>
          </a:p>
          <a:p>
            <a:pPr lvl="2"/>
            <a:endParaRPr lang="en-US" sz="4400" dirty="0"/>
          </a:p>
          <a:p>
            <a:pPr lvl="8"/>
            <a:r>
              <a:rPr lang="en-US" sz="4000" dirty="0"/>
              <a:t>				</a:t>
            </a:r>
            <a:r>
              <a:rPr lang="en-US" sz="4000" dirty="0" err="1"/>
              <a:t>Dinámica</a:t>
            </a:r>
            <a:r>
              <a:rPr lang="en-US" sz="4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17765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title="Title and Content Layout with Chart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s-MX">
                <a:effectLst/>
              </a:rPr>
              <a:t>Símbolos, Figuras y Valores de Nota </a:t>
            </a:r>
            <a:br>
              <a:rPr lang="es-MX">
                <a:effectLst/>
              </a:rPr>
            </a:br>
            <a:r>
              <a:rPr lang="es-MX">
                <a:effectLst/>
              </a:rPr>
              <a:t>(Redonda, Blanca, Negra, Corchea)</a:t>
            </a:r>
            <a:endParaRPr lang="en-US">
              <a:effectLst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DA9635D-77CC-C68F-5EB8-D48BDD64D2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endParaRPr lang="es-MX" dirty="0"/>
          </a:p>
          <a:p>
            <a:endParaRPr lang="es-MX" dirty="0"/>
          </a:p>
          <a:p>
            <a:r>
              <a:rPr lang="es-MX" dirty="0"/>
              <a:t>La Redonda vale 4 tiempos</a:t>
            </a:r>
            <a:endParaRPr lang="en-US" dirty="0"/>
          </a:p>
          <a:p>
            <a:r>
              <a:rPr lang="es-MX" dirty="0"/>
              <a:t>La Blanca vale 2 tiempos</a:t>
            </a:r>
            <a:endParaRPr lang="en-US" dirty="0"/>
          </a:p>
          <a:p>
            <a:r>
              <a:rPr lang="es-MX" dirty="0"/>
              <a:t>La Negra vale 1 tiempo</a:t>
            </a:r>
            <a:endParaRPr lang="en-US" dirty="0"/>
          </a:p>
          <a:p>
            <a:r>
              <a:rPr lang="es-MX" dirty="0"/>
              <a:t>La Corchea vale ½ tiempo</a:t>
            </a:r>
            <a:endParaRPr lang="en-US" dirty="0"/>
          </a:p>
          <a:p>
            <a:endParaRPr lang="en-US" dirty="0"/>
          </a:p>
        </p:txBody>
      </p:sp>
      <p:pic>
        <p:nvPicPr>
          <p:cNvPr id="5" name="Content Placeholder 4" descr="A group of musical notes&#10;&#10;Description automatically generated">
            <a:extLst>
              <a:ext uri="{FF2B5EF4-FFF2-40B4-BE49-F238E27FC236}">
                <a16:creationId xmlns:a16="http://schemas.microsoft.com/office/drawing/2014/main" id="{F788F64B-2494-19A9-96CE-83FB143BA16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8200" y="2691761"/>
            <a:ext cx="5181600" cy="26190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8264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6691" y="307063"/>
            <a:ext cx="4361329" cy="1372235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Silencios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CDA6B42-CBC8-3D86-4C47-21D01D231FB1}"/>
              </a:ext>
            </a:extLst>
          </p:cNvPr>
          <p:cNvGrpSpPr/>
          <p:nvPr/>
        </p:nvGrpSpPr>
        <p:grpSpPr>
          <a:xfrm>
            <a:off x="2539218" y="1893569"/>
            <a:ext cx="7188591" cy="4657368"/>
            <a:chOff x="0" y="0"/>
            <a:chExt cx="5943600" cy="383041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BA45EF9-DC58-BFB2-39EC-0A233ED16F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tretch>
              <a:fillRect/>
            </a:stretch>
          </p:blipFill>
          <p:spPr>
            <a:xfrm>
              <a:off x="0" y="0"/>
              <a:ext cx="5943600" cy="3828415"/>
            </a:xfrm>
            <a:prstGeom prst="rect">
              <a:avLst/>
            </a:prstGeom>
          </p:spPr>
        </p:pic>
        <p:sp>
          <p:nvSpPr>
            <p:cNvPr id="8" name="Text Box 6">
              <a:extLst>
                <a:ext uri="{FF2B5EF4-FFF2-40B4-BE49-F238E27FC236}">
                  <a16:creationId xmlns:a16="http://schemas.microsoft.com/office/drawing/2014/main" id="{B3F493F4-CD1A-57F9-9015-326B01EB8330}"/>
                </a:ext>
              </a:extLst>
            </p:cNvPr>
            <p:cNvSpPr txBox="1"/>
            <p:nvPr/>
          </p:nvSpPr>
          <p:spPr>
            <a:xfrm flipV="1">
              <a:off x="0" y="3022888"/>
              <a:ext cx="5943600" cy="807522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15000"/>
                </a:lnSpc>
                <a:spcAft>
                  <a:spcPts val="800"/>
                </a:spcAft>
              </a:pPr>
              <a:r>
                <a:rPr lang="en-US" sz="900" kern="10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 </a:t>
              </a:r>
              <a:endParaRPr lang="en-US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1172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394AD742-C8C9-4F0B-4402-DBBDE58DA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es-MX" sz="4000" dirty="0"/>
              <a:t>Tiempos y sus medidas</a:t>
            </a:r>
            <a:br>
              <a:rPr lang="es-MX" dirty="0"/>
            </a:b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s-MX" sz="2000" dirty="0"/>
              <a:t>Simples 4/4-3/4-2/4 Durante esta sesión vamos a ver solamente estos tiempos.</a:t>
            </a:r>
          </a:p>
          <a:p>
            <a:endParaRPr lang="es-MX" sz="2000" dirty="0"/>
          </a:p>
          <a:p>
            <a:r>
              <a:rPr lang="es-MX" sz="2000" dirty="0"/>
              <a:t>El </a:t>
            </a:r>
            <a:r>
              <a:rPr lang="es-MX" sz="2000" b="1" i="1" dirty="0"/>
              <a:t>Numerador</a:t>
            </a:r>
            <a:r>
              <a:rPr lang="es-MX" sz="2000" dirty="0"/>
              <a:t> es el tiempo que vamos a marcar</a:t>
            </a:r>
          </a:p>
          <a:p>
            <a:endParaRPr lang="en-US" sz="2000" dirty="0"/>
          </a:p>
          <a:p>
            <a:r>
              <a:rPr lang="es-MX" sz="2000" dirty="0"/>
              <a:t>El </a:t>
            </a:r>
            <a:r>
              <a:rPr lang="es-MX" sz="2000" b="1" i="1" dirty="0"/>
              <a:t>Denominador</a:t>
            </a:r>
            <a:r>
              <a:rPr lang="es-MX" sz="2000" dirty="0"/>
              <a:t> es el valor de nota que se va a usar como base.</a:t>
            </a:r>
          </a:p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A6CDD4-C6B3-1A76-70B6-C9018A5B0E61}"/>
              </a:ext>
            </a:extLst>
          </p:cNvPr>
          <p:cNvSpPr/>
          <p:nvPr/>
        </p:nvSpPr>
        <p:spPr>
          <a:xfrm>
            <a:off x="5163671" y="2501153"/>
            <a:ext cx="6406178" cy="159213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682945-A5C5-DD40-BF47-92B50FC5F9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183188" y="2512656"/>
            <a:ext cx="6389361" cy="1564492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02510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A06CC50-E30E-0CDF-ABFA-1EAE107A093F}"/>
              </a:ext>
            </a:extLst>
          </p:cNvPr>
          <p:cNvGrpSpPr/>
          <p:nvPr/>
        </p:nvGrpSpPr>
        <p:grpSpPr>
          <a:xfrm>
            <a:off x="293077" y="492370"/>
            <a:ext cx="11605845" cy="6042074"/>
            <a:chOff x="-27825" y="-82575"/>
            <a:chExt cx="5904660" cy="332172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4C55CA6-95FF-EE2E-671A-82859C848D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rcRect l="-1" r="655" b="1553"/>
            <a:stretch>
              <a:fillRect/>
            </a:stretch>
          </p:blipFill>
          <p:spPr>
            <a:xfrm>
              <a:off x="-27825" y="-82575"/>
              <a:ext cx="5904660" cy="3190087"/>
            </a:xfrm>
            <a:prstGeom prst="rect">
              <a:avLst/>
            </a:prstGeom>
          </p:spPr>
        </p:pic>
        <p:sp>
          <p:nvSpPr>
            <p:cNvPr id="7" name="Text Box 3">
              <a:extLst>
                <a:ext uri="{FF2B5EF4-FFF2-40B4-BE49-F238E27FC236}">
                  <a16:creationId xmlns:a16="http://schemas.microsoft.com/office/drawing/2014/main" id="{44E8C0B8-ED32-A97C-2015-B49EE7B2F115}"/>
                </a:ext>
              </a:extLst>
            </p:cNvPr>
            <p:cNvSpPr txBox="1"/>
            <p:nvPr/>
          </p:nvSpPr>
          <p:spPr>
            <a:xfrm flipV="1">
              <a:off x="-1" y="3008838"/>
              <a:ext cx="42851" cy="230311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15000"/>
                </a:lnSpc>
                <a:spcAft>
                  <a:spcPts val="800"/>
                </a:spcAft>
              </a:pPr>
              <a:r>
                <a:rPr lang="en-US" sz="900" kern="10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 </a:t>
              </a:r>
              <a:endParaRPr lang="en-US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60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heet of music with notes&#10;&#10;AI-generated content may be incorrect.">
            <a:extLst>
              <a:ext uri="{FF2B5EF4-FFF2-40B4-BE49-F238E27FC236}">
                <a16:creationId xmlns:a16="http://schemas.microsoft.com/office/drawing/2014/main" id="{6B11C6AC-795F-485A-1A8A-5455B04ED6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22090" b="10355"/>
          <a:stretch>
            <a:fillRect/>
          </a:stretch>
        </p:blipFill>
        <p:spPr bwMode="auto">
          <a:xfrm>
            <a:off x="1332491" y="1076558"/>
            <a:ext cx="8989471" cy="46953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0874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heet music design templat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accent1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Sheet music design slides.potx" id="{09D230C4-ED1F-4782-ABA0-B528A81E30C6}" vid="{782C1FB5-44AD-41D7-B4F1-9A54F55FAEF7}"/>
    </a:ext>
  </a:extLst>
</a:theme>
</file>

<file path=ppt/theme/theme2.xml><?xml version="1.0" encoding="utf-8"?>
<a:theme xmlns:a="http://schemas.openxmlformats.org/drawingml/2006/main" name="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Sheet music design slides</Template>
  <TotalTime>1453</TotalTime>
  <Words>239</Words>
  <Application>Microsoft Office PowerPoint</Application>
  <PresentationFormat>Widescreen</PresentationFormat>
  <Paragraphs>51</Paragraphs>
  <Slides>18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Aptos</vt:lpstr>
      <vt:lpstr>Arial</vt:lpstr>
      <vt:lpstr>Book Antiqua</vt:lpstr>
      <vt:lpstr>Sheet music design template</vt:lpstr>
      <vt:lpstr>TALLER DE LECTURA MUSICAL</vt:lpstr>
      <vt:lpstr>Introducción al Lenguaje Musical</vt:lpstr>
      <vt:lpstr>PowerPoint Presentation</vt:lpstr>
      <vt:lpstr>PowerPoint Presentation</vt:lpstr>
      <vt:lpstr>Símbolos, Figuras y Valores de Nota  (Redonda, Blanca, Negra, Corchea)</vt:lpstr>
      <vt:lpstr>Silencios</vt:lpstr>
      <vt:lpstr>Tiempos y sus medidas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Actividades en casa </vt:lpstr>
      <vt:lpstr>Mensaje del Dia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Gabriel Martinez</dc:creator>
  <cp:lastModifiedBy>Gabriel Martinez</cp:lastModifiedBy>
  <cp:revision>2</cp:revision>
  <dcterms:created xsi:type="dcterms:W3CDTF">2025-06-17T18:12:39Z</dcterms:created>
  <dcterms:modified xsi:type="dcterms:W3CDTF">2025-06-30T16:25:41Z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74067200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