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90" r:id="rId5"/>
    <p:sldId id="291" r:id="rId6"/>
    <p:sldId id="292" r:id="rId7"/>
    <p:sldId id="293" r:id="rId8"/>
    <p:sldId id="294" r:id="rId9"/>
    <p:sldId id="298" r:id="rId10"/>
    <p:sldId id="300" r:id="rId11"/>
    <p:sldId id="299" r:id="rId12"/>
    <p:sldId id="301" r:id="rId13"/>
    <p:sldId id="302" r:id="rId14"/>
    <p:sldId id="303" r:id="rId15"/>
    <p:sldId id="295" r:id="rId16"/>
    <p:sldId id="29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882145-C59B-4019-BABA-4E6E694E4E55}" v="9" dt="2025-06-26T22:01:32.315"/>
  </p1510:revLst>
</p1510:revInfo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9" autoAdjust="0"/>
    <p:restoredTop sz="95934" autoAdjust="0"/>
  </p:normalViewPr>
  <p:slideViewPr>
    <p:cSldViewPr snapToGrid="0">
      <p:cViewPr varScale="1">
        <p:scale>
          <a:sx n="83" d="100"/>
          <a:sy n="83" d="100"/>
        </p:scale>
        <p:origin x="552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308F39-D93A-4756-A866-21281A0C45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EF384A-519F-416A-8297-B76185DD7F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E1D90-EDE2-4B0F-92DB-1B1652DE362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5595E3-CF89-4F2B-8D0C-DADF4448B6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BF38EB-0EFF-49A0-B4FD-F080E31272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6339A-6F97-4602-9BF0-B1EC057BC4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971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39F45-10EA-419C-BFF8-3FC221C450AF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87097-59DF-45B6-ADA2-466050DA5B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188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E277991-9763-4513-A8C9-C75BA1AB58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00216" y="0"/>
            <a:ext cx="5248656" cy="6217920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A9D80-DD72-EF6B-E6FE-EAA6836B2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937760"/>
            <a:ext cx="2093976" cy="1298448"/>
          </a:xfrm>
        </p:spPr>
        <p:txBody>
          <a:bodyPr lIns="0" tIns="0" rIns="0" bIns="0"/>
          <a:lstStyle>
            <a:lvl1pPr>
              <a:defRPr cap="all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08BB0-4A0F-D02E-8EA2-858C58499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99232" y="4937760"/>
            <a:ext cx="2706624" cy="129844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5F8675-1582-30A9-9D08-1AF3BF61F0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5216" y="1188720"/>
            <a:ext cx="5193792" cy="37084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75000"/>
              </a:lnSpc>
              <a:spcBef>
                <a:spcPts val="0"/>
              </a:spcBef>
              <a:buNone/>
              <a:defRPr sz="10000" cap="all" spc="-3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1655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E277991-9763-4513-A8C9-C75BA1AB58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6928" y="640080"/>
            <a:ext cx="5303520" cy="6217920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A9D80-DD72-EF6B-E6FE-EAA6836B2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7104" y="4937760"/>
            <a:ext cx="2093976" cy="1298448"/>
          </a:xfrm>
        </p:spPr>
        <p:txBody>
          <a:bodyPr lIns="0" tIns="0" rIns="0" bIns="0">
            <a:noAutofit/>
          </a:bodyPr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08BB0-4A0F-D02E-8EA2-858C58499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7112" y="4937760"/>
            <a:ext cx="2706624" cy="129844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93B75-A06C-5C5C-4C50-E61772F279F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BELLOWS COLLEGE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AFB22-D75A-A5A5-74E7-4A55296E24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7E7A93B-03D1-40CF-B4D6-CA919F2B8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4D750CA-DB49-8A92-5B0C-C8FF2C2E78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47104" y="1170432"/>
            <a:ext cx="5056632" cy="3017520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F80B1C9-F8A5-5477-CDE7-7B363A796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83680" y="4197096"/>
            <a:ext cx="5020056" cy="576072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200" b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0181F24-18F5-3980-2B21-DA0FD79D06A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50080" y="182880"/>
            <a:ext cx="3291840" cy="35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200" b="1" cap="all" spc="20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0845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E277991-9763-4513-A8C9-C75BA1AB58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47104" y="640080"/>
            <a:ext cx="5056632" cy="5312664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08BB0-4A0F-D02E-8EA2-858C58499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63824" y="1188720"/>
            <a:ext cx="2706624" cy="129844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93B75-A06C-5C5C-4C50-E61772F279F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BELLOWS COLLEGE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AFB22-D75A-A5A5-74E7-4A55296E24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7E7A93B-03D1-40CF-B4D6-CA919F2B8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4D750CA-DB49-8A92-5B0C-C8FF2C2E78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6928" y="2715768"/>
            <a:ext cx="5303520" cy="3236976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F80B1C9-F8A5-5477-CDE7-7B363A796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47104" y="5952744"/>
            <a:ext cx="5020056" cy="576072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2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4825FF-75DF-B767-41D6-190E8306B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1188720"/>
            <a:ext cx="2093976" cy="1298448"/>
          </a:xfrm>
        </p:spPr>
        <p:txBody>
          <a:bodyPr lIns="0" tIns="0" rIns="0" bIns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1D2EB63-3FA1-F6BD-7216-9C7349C745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5216" y="5952744"/>
            <a:ext cx="5020056" cy="576072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2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78C864C-76E7-4890-99C4-640B97F3A9D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50080" y="182880"/>
            <a:ext cx="3291840" cy="35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200" b="1" cap="all" spc="20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6463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E277991-9763-4513-A8C9-C75BA1AB58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6928" y="640080"/>
            <a:ext cx="5303520" cy="6217920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A9D80-DD72-EF6B-E6FE-EAA6836B2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7104" y="1188720"/>
            <a:ext cx="2093976" cy="1298448"/>
          </a:xfrm>
        </p:spPr>
        <p:txBody>
          <a:bodyPr lIns="0" tIns="0" rIns="0" bIns="0">
            <a:noAutofit/>
          </a:bodyPr>
          <a:lstStyle>
            <a:lvl1pPr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08BB0-4A0F-D02E-8EA2-858C58499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7112" y="1188720"/>
            <a:ext cx="2706624" cy="129844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93B75-A06C-5C5C-4C50-E61772F279F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BELLOWS COLLEGE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AFB22-D75A-A5A5-74E7-4A55296E24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7E7A93B-03D1-40CF-B4D6-CA919F2B8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4D750CA-DB49-8A92-5B0C-C8FF2C2E78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28816" y="2715768"/>
            <a:ext cx="5056632" cy="3236976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F80B1C9-F8A5-5477-CDE7-7B363A796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47104" y="5952744"/>
            <a:ext cx="5020056" cy="576072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2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C3B4514-6A17-D389-614B-340D1A9079B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50080" y="182880"/>
            <a:ext cx="3291840" cy="35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200" b="1" cap="all" spc="20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6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E277991-9763-4513-A8C9-C75BA1AB58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216" y="3337560"/>
            <a:ext cx="5285232" cy="2807208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A9D80-DD72-EF6B-E6FE-EAA6836B2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544" y="4453128"/>
            <a:ext cx="2093976" cy="1298448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08BB0-4A0F-D02E-8EA2-858C58499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89720" y="4946904"/>
            <a:ext cx="2334105" cy="129844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93B75-A06C-5C5C-4C50-E61772F279F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BELLOWS COLLEGE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AFB22-D75A-A5A5-74E7-4A55296E24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7E7A93B-03D1-40CF-B4D6-CA919F2B8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4D750CA-DB49-8A92-5B0C-C8FF2C2E78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528816" y="640080"/>
            <a:ext cx="5074920" cy="3529584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9614E7-93A1-2EB2-7071-933EE3A54A0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38544" y="4946904"/>
            <a:ext cx="2334105" cy="129844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476086A-3AF1-608C-086C-1386118546F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50080" y="182880"/>
            <a:ext cx="3291840" cy="35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200" b="1" cap="all" spc="20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9D1DC7F-1344-6694-B14E-E18059A8A2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5216" y="2075688"/>
            <a:ext cx="5193792" cy="87782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75000"/>
              </a:lnSpc>
              <a:spcBef>
                <a:spcPts val="0"/>
              </a:spcBef>
              <a:buNone/>
              <a:defRPr sz="10000" cap="all" spc="-3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Artists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B72C54D8-A575-84F5-CA8F-E01CC873C7C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85216" y="1088136"/>
            <a:ext cx="2926080" cy="87782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75000"/>
              </a:lnSpc>
              <a:spcBef>
                <a:spcPts val="0"/>
              </a:spcBef>
              <a:buNone/>
              <a:defRPr sz="10000" b="0" i="1" cap="all" spc="-300" baseline="0">
                <a:solidFill>
                  <a:schemeClr val="accent2"/>
                </a:solidFill>
                <a:latin typeface="Sagona ExtraLight" panose="02020303050505020204" pitchFamily="18" charset="0"/>
              </a:defRPr>
            </a:lvl1pPr>
          </a:lstStyle>
          <a:p>
            <a:pPr lvl="0"/>
            <a:r>
              <a:rPr lang="en-US" dirty="0"/>
              <a:t>The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5B7EF69-EFB1-1D6F-B544-4912FBE5118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89720" y="4453128"/>
            <a:ext cx="2334105" cy="129844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380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E277991-9763-4513-A8C9-C75BA1AB58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34840" y="2715768"/>
            <a:ext cx="3291840" cy="3236976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08BB0-4A0F-D02E-8EA2-858C58499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34840" y="1188720"/>
            <a:ext cx="7141464" cy="1298448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93B75-A06C-5C5C-4C50-E61772F279F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BELLOWS COLLEGE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AFB22-D75A-A5A5-74E7-4A55296E24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171432" y="182880"/>
            <a:ext cx="2432304" cy="356616"/>
          </a:xfrm>
        </p:spPr>
        <p:txBody>
          <a:bodyPr/>
          <a:lstStyle/>
          <a:p>
            <a:fld id="{97E7A93B-03D1-40CF-B4D6-CA919F2B8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4D750CA-DB49-8A92-5B0C-C8FF2C2E78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6928" y="2715768"/>
            <a:ext cx="3291840" cy="3236976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F80B1C9-F8A5-5477-CDE7-7B363A796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34840" y="5952744"/>
            <a:ext cx="3291840" cy="576072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4825FF-75DF-B767-41D6-190E8306B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1188720"/>
            <a:ext cx="2093976" cy="1298448"/>
          </a:xfrm>
        </p:spPr>
        <p:txBody>
          <a:bodyPr lIns="0" tIns="0" rIns="0" bIns="0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1D2EB63-3FA1-F6BD-7216-9C7349C745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5216" y="5952744"/>
            <a:ext cx="3291840" cy="576072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27">
            <a:extLst>
              <a:ext uri="{FF2B5EF4-FFF2-40B4-BE49-F238E27FC236}">
                <a16:creationId xmlns:a16="http://schemas.microsoft.com/office/drawing/2014/main" id="{D30076CD-1679-39AC-6932-44F6D0FC02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284464" y="2715768"/>
            <a:ext cx="3291840" cy="3236976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6EA4428-5EBF-5246-98E3-C429779302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84464" y="5952744"/>
            <a:ext cx="3291840" cy="576072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1F4CC1B-CBCF-08D8-98A8-92C6CFC9520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50080" y="182880"/>
            <a:ext cx="3291840" cy="35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200" b="1" cap="all" spc="200" baseline="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9917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E277991-9763-4513-A8C9-C75BA1AB58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6928" y="640080"/>
            <a:ext cx="5303520" cy="6217920"/>
          </a:xfrm>
          <a:custGeom>
            <a:avLst/>
            <a:gdLst>
              <a:gd name="connsiteX0" fmla="*/ 0 w 3709084"/>
              <a:gd name="connsiteY0" fmla="*/ 0 h 2231406"/>
              <a:gd name="connsiteX1" fmla="*/ 3709084 w 3709084"/>
              <a:gd name="connsiteY1" fmla="*/ 0 h 2231406"/>
              <a:gd name="connsiteX2" fmla="*/ 3709084 w 3709084"/>
              <a:gd name="connsiteY2" fmla="*/ 2231406 h 2231406"/>
              <a:gd name="connsiteX3" fmla="*/ 0 w 3709084"/>
              <a:gd name="connsiteY3" fmla="*/ 2231406 h 223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9084" h="2231406">
                <a:moveTo>
                  <a:pt x="0" y="0"/>
                </a:moveTo>
                <a:lnTo>
                  <a:pt x="3709084" y="0"/>
                </a:lnTo>
                <a:lnTo>
                  <a:pt x="3709084" y="2231406"/>
                </a:lnTo>
                <a:lnTo>
                  <a:pt x="0" y="223140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0">
            <a:noFill/>
            <a:miter lim="800000"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Century Gothic" panose="020B0502020202020204" pitchFamily="34" charset="0"/>
              </a:defRPr>
            </a:lvl1pPr>
          </a:lstStyle>
          <a:p>
            <a:r>
              <a:rPr lang="en-US" noProof="0" dirty="0"/>
              <a:t>Drag &amp; Drop or Insert your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A9D80-DD72-EF6B-E6FE-EAA6836B2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84" y="4910328"/>
            <a:ext cx="2093976" cy="1298448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cap="none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787A2B4C-7BEE-2994-9503-291B1FCA1C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28816" y="2157984"/>
            <a:ext cx="5193792" cy="87782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75000"/>
              </a:lnSpc>
              <a:spcBef>
                <a:spcPts val="0"/>
              </a:spcBef>
              <a:buNone/>
              <a:defRPr sz="10000" cap="all" spc="-3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Thank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58CFA9F-DE3A-01BF-5671-7C3D9C10D2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28816" y="3182112"/>
            <a:ext cx="2926080" cy="87782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75000"/>
              </a:lnSpc>
              <a:spcBef>
                <a:spcPts val="0"/>
              </a:spcBef>
              <a:buNone/>
              <a:defRPr sz="10000" b="0" i="1" cap="all" spc="-300" baseline="0">
                <a:solidFill>
                  <a:schemeClr val="accent2"/>
                </a:solidFill>
                <a:latin typeface="Sagona ExtraLight" panose="02020303050505020204" pitchFamily="18" charset="0"/>
              </a:defRPr>
            </a:lvl1pPr>
          </a:lstStyle>
          <a:p>
            <a:pPr lvl="0"/>
            <a:r>
              <a:rPr lang="en-US" dirty="0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1288914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76C18B-AA48-4FCE-BAAD-5DBC12C0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1188720"/>
            <a:ext cx="2093976" cy="1298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1FB66-62D3-4BB2-80D7-052576C61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2286" y="1188719"/>
            <a:ext cx="8461513" cy="4988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307FA1D3-9EB2-469D-8E61-4D74D69E3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FC283F-D9F5-0E17-1CF5-6D5266ABCB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5216" y="182880"/>
            <a:ext cx="2432304" cy="3566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1" cap="all" spc="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BELLOWS COLLEGE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3E8875-6BEB-943A-C191-A85D7BE82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1432" y="182880"/>
            <a:ext cx="2432304" cy="3566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97E7A93B-03D1-40CF-B4D6-CA919F2B8BA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711B4F-C250-E722-E5CC-7530382FAA85}"/>
              </a:ext>
            </a:extLst>
          </p:cNvPr>
          <p:cNvCxnSpPr/>
          <p:nvPr userDrawn="1"/>
        </p:nvCxnSpPr>
        <p:spPr>
          <a:xfrm>
            <a:off x="0" y="640078"/>
            <a:ext cx="12192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27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6" r:id="rId5"/>
    <p:sldLayoutId id="2147483675" r:id="rId6"/>
    <p:sldLayoutId id="2147483677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vacomsona.blogspot.com/2014/05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iajesusmusica.com/inicio/archives/04-2015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youtube.com/watch?v=zLmHvcJrvYs" TargetMode="Externa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cQfSsxdRCg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youtube.com/watch?v=EDvzWp1Sozs" TargetMode="Externa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83633410@N07/7658298768/in/photostream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laventanaciudadana.cl/autor/maroto/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eoriamusicalbc.blogspot.com/2015/04/como-contar-las-lineas-y-los-espacios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vgsilh.com/pt/image/305720.html" TargetMode="Externa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lbaulde7notas.blogspot.com/2014/10/elementos-basicos-de-la-altura-del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iniciacionmusicallibre.blogspot.com/2017/03/el-pentagrama.html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usicaselvatge.blogspot.com/2016/02/lectura-musical-interactiva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artiturasonline.com.es/flauta/himno-de-la-alegria-flauta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ibd.com/document/664524095/EJERCICIOS-RITMICO-MELODICOS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rofedemusica-fernando.blogspot.com/2017/03/ejercicios-melodicos-4-basico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tocapartituras.com/2015/04/35-ejercicios-ritmicos-en-44-partituras.html" TargetMode="Externa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B06E92-4B42-895A-541E-C863D3580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237" y="3051456"/>
            <a:ext cx="2899187" cy="412615"/>
          </a:xfrm>
        </p:spPr>
        <p:txBody>
          <a:bodyPr>
            <a:normAutofit/>
          </a:bodyPr>
          <a:lstStyle/>
          <a:p>
            <a:r>
              <a:rPr lang="en-US" dirty="0" err="1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Bienvenidos</a:t>
            </a:r>
            <a:r>
              <a:rPr lang="en-US" dirty="0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4C85A66-57E3-D5B6-6901-EEC92CA8D4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4001" y="322729"/>
            <a:ext cx="5745660" cy="266251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7200" dirty="0"/>
              <a:t>Taller de </a:t>
            </a:r>
            <a:r>
              <a:rPr lang="en-US" sz="7200" dirty="0" err="1"/>
              <a:t>lectura</a:t>
            </a:r>
            <a:r>
              <a:rPr lang="en-US" sz="7200" dirty="0"/>
              <a:t> musical II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D27A7A-B511-B4CB-0C24-41E0629B2D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0126" y="3942896"/>
            <a:ext cx="4342862" cy="148433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Hoy </a:t>
            </a:r>
            <a:r>
              <a:rPr lang="en-US" sz="4400" b="0" dirty="0" err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veremos</a:t>
            </a:r>
            <a:r>
              <a:rPr lang="en-US" sz="4400" b="0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n-US" sz="4400" noProof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Melodía </a:t>
            </a:r>
            <a:endParaRPr lang="en-US" sz="4400" b="0" noProof="1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/>
          </a:p>
        </p:txBody>
      </p:sp>
      <p:pic>
        <p:nvPicPr>
          <p:cNvPr id="16" name="Picture 15" descr="A black and white image of a musical staff&#10;&#10;AI-generated content may be incorrect.">
            <a:extLst>
              <a:ext uri="{FF2B5EF4-FFF2-40B4-BE49-F238E27FC236}">
                <a16:creationId xmlns:a16="http://schemas.microsoft.com/office/drawing/2014/main" id="{A0A73D01-4FFE-490A-28F4-5E445CCA5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14164" y="1977580"/>
            <a:ext cx="6230866" cy="316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44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5214B-E9AD-101C-E241-D7CC1D8F5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43CD1161-1AC0-8060-70DB-90AEAAFB53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29" t="71734" r="36173" b="22279"/>
          <a:stretch>
            <a:fillRect/>
          </a:stretch>
        </p:blipFill>
        <p:spPr bwMode="auto">
          <a:xfrm>
            <a:off x="1765512" y="626014"/>
            <a:ext cx="8946493" cy="12277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A sheet of music with notes&#10;&#10;AI-generated content may be incorrect.">
            <a:extLst>
              <a:ext uri="{FF2B5EF4-FFF2-40B4-BE49-F238E27FC236}">
                <a16:creationId xmlns:a16="http://schemas.microsoft.com/office/drawing/2014/main" id="{95EA5CD9-72C5-979E-4EBC-1FCAB93060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215662" y="1934967"/>
            <a:ext cx="8014284" cy="450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85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B434B-229D-8BA3-E48E-2B9402BEE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D9D7E69-337E-5395-345A-0F1C698E71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48" t="30616" r="4247" b="45911"/>
          <a:stretch>
            <a:fillRect/>
          </a:stretch>
        </p:blipFill>
        <p:spPr bwMode="auto">
          <a:xfrm>
            <a:off x="1139484" y="771462"/>
            <a:ext cx="9783360" cy="1363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A sheet music with a black background&#10;&#10;AI-generated content may be incorrect.">
            <a:extLst>
              <a:ext uri="{FF2B5EF4-FFF2-40B4-BE49-F238E27FC236}">
                <a16:creationId xmlns:a16="http://schemas.microsoft.com/office/drawing/2014/main" id="{B0D34BE3-8DFA-D230-4086-A96E243D90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2139" b="57852"/>
          <a:stretch>
            <a:fillRect/>
          </a:stretch>
        </p:blipFill>
        <p:spPr bwMode="auto">
          <a:xfrm>
            <a:off x="951086" y="3059723"/>
            <a:ext cx="10066010" cy="2264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60488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1062ED3-99C5-50AE-8E32-D35EA487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827" y="570155"/>
            <a:ext cx="3748348" cy="1360843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MX" sz="4000" dirty="0">
                <a:ln/>
                <a:solidFill>
                  <a:schemeClr val="accent3"/>
                </a:solidFill>
              </a:rPr>
              <a:t>Actividades en casa</a:t>
            </a:r>
            <a:br>
              <a:rPr lang="es-MX" dirty="0">
                <a:ln/>
                <a:solidFill>
                  <a:schemeClr val="accent3"/>
                </a:solidFill>
              </a:rPr>
            </a:br>
            <a:endParaRPr lang="en-US" dirty="0">
              <a:ln/>
              <a:solidFill>
                <a:schemeClr val="accent3"/>
              </a:solidFill>
            </a:endParaRP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DBF9B25E-16F1-B1E8-C2EF-DFACFB92EEF0}"/>
              </a:ext>
            </a:extLst>
          </p:cNvPr>
          <p:cNvSpPr txBox="1">
            <a:spLocks/>
          </p:cNvSpPr>
          <p:nvPr/>
        </p:nvSpPr>
        <p:spPr>
          <a:xfrm>
            <a:off x="839788" y="2101850"/>
            <a:ext cx="10062674" cy="4105312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Escribir en un pentagrama una línea con la clave de SOL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otra las notas musicales que van en los espacios con sus nombres.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otra las notas que van en las líneas con sus nombres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Traer preguntas.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169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17A8E75-D853-12EA-6A6A-8C53F9E82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2842" y="695736"/>
            <a:ext cx="3932237" cy="60242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3600" b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Mensaje</a:t>
            </a:r>
            <a:r>
              <a:rPr lang="en-US" sz="3600" b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del Dia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BF3B5D0-F541-F2FF-627B-8E4FDF035AFC}"/>
              </a:ext>
            </a:extLst>
          </p:cNvPr>
          <p:cNvSpPr txBox="1">
            <a:spLocks/>
          </p:cNvSpPr>
          <p:nvPr/>
        </p:nvSpPr>
        <p:spPr>
          <a:xfrm>
            <a:off x="505610" y="1570616"/>
            <a:ext cx="11338560" cy="4319196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>
                <a:latin typeface="+mj-lt"/>
              </a:rPr>
              <a:t>Lo mejor para realizar cualquier actividad, es dejar que llegue primero…  </a:t>
            </a:r>
          </a:p>
          <a:p>
            <a:pPr marL="0" indent="0">
              <a:buNone/>
            </a:pPr>
            <a:endParaRPr lang="es-MX" dirty="0">
              <a:latin typeface="+mj-lt"/>
            </a:endParaRPr>
          </a:p>
          <a:p>
            <a:r>
              <a:rPr lang="es-MX" dirty="0">
                <a:latin typeface="+mj-lt"/>
              </a:rPr>
              <a:t>la </a:t>
            </a:r>
            <a:r>
              <a:rPr lang="es-MX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+mj-lt"/>
              </a:rPr>
              <a:t>intención</a:t>
            </a:r>
            <a:r>
              <a:rPr lang="es-MX" dirty="0">
                <a:latin typeface="+mj-lt"/>
              </a:rPr>
              <a:t>, …después la </a:t>
            </a:r>
            <a:r>
              <a:rPr lang="es-MX" i="1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+mj-lt"/>
              </a:rPr>
              <a:t>acción</a:t>
            </a:r>
            <a:r>
              <a:rPr lang="es-MX" dirty="0">
                <a:latin typeface="+mj-lt"/>
              </a:rPr>
              <a:t>,… después la </a:t>
            </a:r>
            <a:r>
              <a:rPr lang="es-MX" i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+mj-lt"/>
              </a:rPr>
              <a:t>práctica</a:t>
            </a:r>
            <a:r>
              <a:rPr lang="es-MX" dirty="0">
                <a:latin typeface="+mj-lt"/>
              </a:rPr>
              <a:t>, …después la </a:t>
            </a:r>
            <a:r>
              <a:rPr lang="es-MX" i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+mj-lt"/>
              </a:rPr>
              <a:t>consistencia</a:t>
            </a:r>
            <a:r>
              <a:rPr lang="es-MX" dirty="0">
                <a:latin typeface="+mj-lt"/>
              </a:rPr>
              <a:t>, …para después formar un </a:t>
            </a:r>
            <a:r>
              <a:rPr lang="es-MX" i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+mj-lt"/>
              </a:rPr>
              <a:t>habito</a:t>
            </a:r>
            <a:r>
              <a:rPr lang="es-MX" dirty="0">
                <a:latin typeface="+mj-lt"/>
              </a:rPr>
              <a:t>, …</a:t>
            </a:r>
          </a:p>
          <a:p>
            <a:endParaRPr lang="es-MX" dirty="0">
              <a:latin typeface="+mj-lt"/>
            </a:endParaRPr>
          </a:p>
          <a:p>
            <a:r>
              <a:rPr lang="es-MX" dirty="0">
                <a:latin typeface="+mj-lt"/>
              </a:rPr>
              <a:t>Al final seguirán siendo </a:t>
            </a:r>
            <a:r>
              <a:rPr lang="es-MX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</a:rPr>
              <a:t>ustedes</a:t>
            </a:r>
            <a:r>
              <a:rPr lang="es-MX" dirty="0">
                <a:latin typeface="+mj-lt"/>
              </a:rPr>
              <a:t>.</a:t>
            </a:r>
          </a:p>
          <a:p>
            <a:endParaRPr lang="es-MX" dirty="0">
              <a:latin typeface="+mj-lt"/>
            </a:endParaRPr>
          </a:p>
          <a:p>
            <a:r>
              <a:rPr lang="es-MX" dirty="0">
                <a:latin typeface="+mj-lt"/>
              </a:rPr>
              <a:t>solo que en una mejor </a:t>
            </a:r>
            <a:r>
              <a:rPr lang="es-MX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+mj-lt"/>
              </a:rPr>
              <a:t>VERSION</a:t>
            </a:r>
            <a:r>
              <a:rPr lang="es-MX" dirty="0">
                <a:latin typeface="+mj-lt"/>
              </a:rPr>
              <a:t>.</a:t>
            </a:r>
            <a:endParaRPr lang="en-US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44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75E12269-5112-BF27-DCD2-5BD7F2431924}"/>
              </a:ext>
            </a:extLst>
          </p:cNvPr>
          <p:cNvSpPr txBox="1"/>
          <p:nvPr/>
        </p:nvSpPr>
        <p:spPr>
          <a:xfrm>
            <a:off x="6638543" y="4453127"/>
            <a:ext cx="4778393" cy="974279"/>
          </a:xfrm>
          <a:prstGeom prst="rect">
            <a:avLst/>
          </a:prstGeom>
        </p:spPr>
        <p:txBody>
          <a:bodyPr vert="horz" lIns="0" tIns="0" rIns="0" bIns="0" rtlCol="0" anchor="t">
            <a:normAutofit fontScale="925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spcAft>
                <a:spcPts val="600"/>
              </a:spcAft>
            </a:pPr>
            <a:r>
              <a:rPr lang="en-US" sz="6600" b="1" kern="1200" baseline="0" dirty="0">
                <a:ln/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PREGUNTAS</a:t>
            </a:r>
          </a:p>
        </p:txBody>
      </p:sp>
      <p:pic>
        <p:nvPicPr>
          <p:cNvPr id="22" name="Picture Placeholder 5" descr="A person holding her head and looking at a book">
            <a:extLst>
              <a:ext uri="{FF2B5EF4-FFF2-40B4-BE49-F238E27FC236}">
                <a16:creationId xmlns:a16="http://schemas.microsoft.com/office/drawing/2014/main" id="{CB5F4A96-6DFE-B4C3-8900-DF47C8A1C3D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4022" b="-3"/>
          <a:stretch>
            <a:fillRect/>
          </a:stretch>
        </p:blipFill>
        <p:spPr>
          <a:xfrm>
            <a:off x="6528816" y="640080"/>
            <a:ext cx="5074920" cy="3529584"/>
          </a:xfrm>
          <a:noFill/>
        </p:spPr>
      </p:pic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79E78CEE-67A4-8863-0121-AAE1432229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8352" y="1641495"/>
            <a:ext cx="5462888" cy="768096"/>
          </a:xfrm>
        </p:spPr>
        <p:txBody>
          <a:bodyPr/>
          <a:lstStyle/>
          <a:p>
            <a:r>
              <a:rPr lang="en-US" sz="7200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PREGUNTAS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2075D719-0541-411A-1ED0-D9267E084E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271017" y="480208"/>
            <a:ext cx="6351162" cy="877824"/>
          </a:xfrm>
        </p:spPr>
        <p:txBody>
          <a:bodyPr/>
          <a:lstStyle/>
          <a:p>
            <a:pPr algn="ctr"/>
            <a:r>
              <a:rPr lang="en-US" sz="80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PREGUNTAS</a:t>
            </a:r>
          </a:p>
        </p:txBody>
      </p:sp>
      <p:pic>
        <p:nvPicPr>
          <p:cNvPr id="26" name="Picture 25" descr="A person with long hair making a face with her hands&#10;&#10;AI-generated content may be incorrect.">
            <a:extLst>
              <a:ext uri="{FF2B5EF4-FFF2-40B4-BE49-F238E27FC236}">
                <a16:creationId xmlns:a16="http://schemas.microsoft.com/office/drawing/2014/main" id="{2C293E8F-85B2-11BF-A8E2-4C4B47822C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627238" y="2843784"/>
            <a:ext cx="3726425" cy="372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4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9C557F7-BF31-86D1-3143-B8EA60757E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8644" y="479406"/>
            <a:ext cx="5866173" cy="1159983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dirty="0">
                <a:ln/>
                <a:solidFill>
                  <a:schemeClr val="accent3"/>
                </a:solidFill>
              </a:rPr>
              <a:t>Que es </a:t>
            </a:r>
            <a:r>
              <a:rPr lang="en-US" sz="4000" dirty="0" err="1">
                <a:ln/>
                <a:solidFill>
                  <a:schemeClr val="accent3"/>
                </a:solidFill>
              </a:rPr>
              <a:t>Pentagrama</a:t>
            </a:r>
            <a:r>
              <a:rPr lang="en-US" sz="4000" dirty="0">
                <a:ln/>
                <a:solidFill>
                  <a:schemeClr val="accent3"/>
                </a:solidFill>
              </a:rPr>
              <a:t>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0693CF3-90CA-0B36-5C56-6839B3AE6828}"/>
              </a:ext>
            </a:extLst>
          </p:cNvPr>
          <p:cNvGrpSpPr/>
          <p:nvPr/>
        </p:nvGrpSpPr>
        <p:grpSpPr>
          <a:xfrm>
            <a:off x="6185264" y="479406"/>
            <a:ext cx="4153987" cy="2561862"/>
            <a:chOff x="0" y="-1"/>
            <a:chExt cx="3371850" cy="190104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3463C4D-A4D4-D901-5C90-DDBF993C7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0" y="-1"/>
              <a:ext cx="3371850" cy="1901043"/>
            </a:xfrm>
            <a:prstGeom prst="rect">
              <a:avLst/>
            </a:prstGeom>
          </p:spPr>
        </p:pic>
        <p:sp>
          <p:nvSpPr>
            <p:cNvPr id="27" name="Text Box 21">
              <a:extLst>
                <a:ext uri="{FF2B5EF4-FFF2-40B4-BE49-F238E27FC236}">
                  <a16:creationId xmlns:a16="http://schemas.microsoft.com/office/drawing/2014/main" id="{E11CDF9A-A85C-DB7D-6534-3CD26F033EC6}"/>
                </a:ext>
              </a:extLst>
            </p:cNvPr>
            <p:cNvSpPr txBox="1"/>
            <p:nvPr/>
          </p:nvSpPr>
          <p:spPr>
            <a:xfrm flipV="1">
              <a:off x="0" y="1751518"/>
              <a:ext cx="3209925" cy="58233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7F66404F-8CD3-640C-D975-D8CABEEC8975}"/>
              </a:ext>
            </a:extLst>
          </p:cNvPr>
          <p:cNvSpPr txBox="1">
            <a:spLocks/>
          </p:cNvSpPr>
          <p:nvPr/>
        </p:nvSpPr>
        <p:spPr>
          <a:xfrm>
            <a:off x="0" y="3366297"/>
            <a:ext cx="5866173" cy="1159983"/>
          </a:xfrm>
          <a:prstGeom prst="rect">
            <a:avLst/>
          </a:prstGeom>
        </p:spPr>
        <p:txBody>
          <a:bodyPr vert="horz" lIns="0" tIns="0" rIns="0" bIns="0" rtlCol="0" anchor="ctr"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>
                <a:ln/>
                <a:solidFill>
                  <a:schemeClr val="accent3"/>
                </a:solidFill>
              </a:rPr>
              <a:t>Que es la clave de Sol?</a:t>
            </a:r>
          </a:p>
        </p:txBody>
      </p:sp>
      <p:pic>
        <p:nvPicPr>
          <p:cNvPr id="29" name="Graphic 13">
            <a:extLst>
              <a:ext uri="{FF2B5EF4-FFF2-40B4-BE49-F238E27FC236}">
                <a16:creationId xmlns:a16="http://schemas.microsoft.com/office/drawing/2014/main" id="{816A5631-5359-9C07-0EAA-687E147A59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677836" y="3366297"/>
            <a:ext cx="1152655" cy="283645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371E8E1-0261-CF55-2C6A-45D4A1CB6932}"/>
              </a:ext>
            </a:extLst>
          </p:cNvPr>
          <p:cNvSpPr txBox="1"/>
          <p:nvPr/>
        </p:nvSpPr>
        <p:spPr>
          <a:xfrm>
            <a:off x="778367" y="1404258"/>
            <a:ext cx="48267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Es </a:t>
            </a:r>
            <a:r>
              <a:rPr lang="en-US" sz="2000" dirty="0" err="1"/>
              <a:t>el</a:t>
            </a:r>
            <a:r>
              <a:rPr lang="en-US" sz="2000" dirty="0"/>
              <a:t> Conjunto de: </a:t>
            </a:r>
          </a:p>
          <a:p>
            <a:endParaRPr lang="en-US" sz="2000" dirty="0"/>
          </a:p>
          <a:p>
            <a:r>
              <a:rPr lang="en-US" sz="2000" dirty="0"/>
              <a:t>5 </a:t>
            </a:r>
            <a:r>
              <a:rPr lang="en-US" sz="2000" i="1" dirty="0" err="1"/>
              <a:t>Lineas</a:t>
            </a:r>
            <a:endParaRPr lang="en-US" sz="2000" i="1" dirty="0"/>
          </a:p>
          <a:p>
            <a:r>
              <a:rPr lang="en-US" sz="2000" dirty="0"/>
              <a:t>4 </a:t>
            </a:r>
            <a:r>
              <a:rPr lang="en-US" sz="2000" i="1" dirty="0" err="1"/>
              <a:t>Espacios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r>
              <a:rPr lang="en-US" sz="2000" dirty="0" err="1"/>
              <a:t>donde</a:t>
            </a:r>
            <a:r>
              <a:rPr lang="en-US" sz="2000" dirty="0"/>
              <a:t> </a:t>
            </a:r>
            <a:r>
              <a:rPr lang="en-US" sz="2000" dirty="0" err="1"/>
              <a:t>lugar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el</a:t>
            </a:r>
            <a:r>
              <a:rPr lang="en-US" sz="2000" dirty="0"/>
              <a:t> que se </a:t>
            </a:r>
            <a:r>
              <a:rPr lang="en-US" sz="2000" dirty="0" err="1"/>
              <a:t>escriben</a:t>
            </a:r>
            <a:r>
              <a:rPr lang="en-US" sz="2000" dirty="0"/>
              <a:t> las </a:t>
            </a:r>
            <a:r>
              <a:rPr lang="en-US" sz="2000" dirty="0" err="1"/>
              <a:t>notas</a:t>
            </a:r>
            <a:r>
              <a:rPr lang="en-US" sz="2000" dirty="0"/>
              <a:t> musicales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4F62AB-CFC8-37D4-AC55-7D6754D92ABB}"/>
              </a:ext>
            </a:extLst>
          </p:cNvPr>
          <p:cNvSpPr txBox="1"/>
          <p:nvPr/>
        </p:nvSpPr>
        <p:spPr>
          <a:xfrm>
            <a:off x="484492" y="4254550"/>
            <a:ext cx="6510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/>
              <a:t>Es un símbolo musical, que se coloca al principio del pentagrama y establece la posición de las notas en él, </a:t>
            </a:r>
          </a:p>
          <a:p>
            <a:pPr algn="ctr"/>
            <a:endParaRPr lang="es-MX" sz="2000" dirty="0"/>
          </a:p>
          <a:p>
            <a:pPr algn="ctr"/>
            <a:r>
              <a:rPr lang="es-MX" sz="2000" dirty="0"/>
              <a:t>su función principal es indicar que la segunda nota de el pentagrama será llamada </a:t>
            </a:r>
            <a:r>
              <a:rPr lang="es-MX" sz="2000" u="sng" dirty="0"/>
              <a:t>SOL</a:t>
            </a:r>
            <a:r>
              <a:rPr lang="es-MX" sz="2000" dirty="0"/>
              <a:t> en las notas que vamos a entonar. 	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5946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CCF7CCF-E537-461E-F839-B41E81598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30" y="705394"/>
            <a:ext cx="3021439" cy="411480"/>
          </a:xfrm>
        </p:spPr>
        <p:txBody>
          <a:bodyPr/>
          <a:lstStyle/>
          <a:p>
            <a:r>
              <a:rPr lang="en-US" sz="2400" dirty="0"/>
              <a:t>Las </a:t>
            </a:r>
            <a:r>
              <a:rPr lang="en-US" sz="2400" dirty="0" err="1"/>
              <a:t>notas</a:t>
            </a:r>
            <a:r>
              <a:rPr lang="en-US" sz="2400" dirty="0"/>
              <a:t> musicales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D5ED01E-9F04-3C19-C66B-459B9131ED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63478" y="973835"/>
            <a:ext cx="5058591" cy="41148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lumMod val="75000"/>
                      <a:alpha val="6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 – RE – MI – FA – SOL – LA - SI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C5FED69-7014-2668-26FA-BEFFE08B3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2478" t="15596" r="25271" b="16207"/>
          <a:stretch>
            <a:fillRect/>
          </a:stretch>
        </p:blipFill>
        <p:spPr>
          <a:xfrm>
            <a:off x="299055" y="1179575"/>
            <a:ext cx="3007304" cy="17569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1641418-D9C2-9E2C-CCC5-6A655966F53B}"/>
              </a:ext>
            </a:extLst>
          </p:cNvPr>
          <p:cNvGrpSpPr/>
          <p:nvPr/>
        </p:nvGrpSpPr>
        <p:grpSpPr>
          <a:xfrm>
            <a:off x="536012" y="3173433"/>
            <a:ext cx="10348298" cy="2979173"/>
            <a:chOff x="0" y="-323850"/>
            <a:chExt cx="5191125" cy="109967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A97AEA4-664E-8D69-4B92-8E02BB89B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0" y="-323850"/>
              <a:ext cx="5191125" cy="1057275"/>
            </a:xfrm>
            <a:prstGeom prst="rect">
              <a:avLst/>
            </a:prstGeom>
          </p:spPr>
        </p:pic>
        <p:sp>
          <p:nvSpPr>
            <p:cNvPr id="27" name="Text Box 18">
              <a:extLst>
                <a:ext uri="{FF2B5EF4-FFF2-40B4-BE49-F238E27FC236}">
                  <a16:creationId xmlns:a16="http://schemas.microsoft.com/office/drawing/2014/main" id="{7C6414CA-C5B7-1211-872F-21222980FE6E}"/>
                </a:ext>
              </a:extLst>
            </p:cNvPr>
            <p:cNvSpPr txBox="1"/>
            <p:nvPr/>
          </p:nvSpPr>
          <p:spPr>
            <a:xfrm flipV="1">
              <a:off x="0" y="733424"/>
              <a:ext cx="5191125" cy="42399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15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6213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group of children standing in a row&#10;&#10;AI-generated content may be incorrect.">
            <a:extLst>
              <a:ext uri="{FF2B5EF4-FFF2-40B4-BE49-F238E27FC236}">
                <a16:creationId xmlns:a16="http://schemas.microsoft.com/office/drawing/2014/main" id="{427CC2EF-23E1-DDAF-3FBD-47640E8D7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99303" y="338368"/>
            <a:ext cx="8265265" cy="615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326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heet music with music notes&#10;&#10;AI-generated content may be incorrect.">
            <a:extLst>
              <a:ext uri="{FF2B5EF4-FFF2-40B4-BE49-F238E27FC236}">
                <a16:creationId xmlns:a16="http://schemas.microsoft.com/office/drawing/2014/main" id="{8DFBD69A-06E9-E7B8-CC59-93E823DA13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-1008"/>
          <a:stretch>
            <a:fillRect/>
          </a:stretch>
        </p:blipFill>
        <p:spPr bwMode="auto">
          <a:xfrm>
            <a:off x="1624405" y="846956"/>
            <a:ext cx="9197788" cy="53110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7934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F45C3-9E01-3F35-9366-3A19B8130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heet of music with notes&#10;&#10;AI-generated content may be incorrect.">
            <a:extLst>
              <a:ext uri="{FF2B5EF4-FFF2-40B4-BE49-F238E27FC236}">
                <a16:creationId xmlns:a16="http://schemas.microsoft.com/office/drawing/2014/main" id="{B9DC8A5B-8833-3B92-3119-529D41EE0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48304"/>
          <a:stretch>
            <a:fillRect/>
          </a:stretch>
        </p:blipFill>
        <p:spPr>
          <a:xfrm>
            <a:off x="501454" y="379827"/>
            <a:ext cx="5442145" cy="3751155"/>
          </a:xfrm>
          <a:prstGeom prst="rect">
            <a:avLst/>
          </a:prstGeom>
        </p:spPr>
      </p:pic>
      <p:pic>
        <p:nvPicPr>
          <p:cNvPr id="3" name="Picture 2" descr="A sheet of music with notes&#10;&#10;AI-generated content may be incorrect.">
            <a:extLst>
              <a:ext uri="{FF2B5EF4-FFF2-40B4-BE49-F238E27FC236}">
                <a16:creationId xmlns:a16="http://schemas.microsoft.com/office/drawing/2014/main" id="{36EB275E-09F0-29AF-E45B-03B3ED1F1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1501" b="8148"/>
          <a:stretch>
            <a:fillRect/>
          </a:stretch>
        </p:blipFill>
        <p:spPr>
          <a:xfrm>
            <a:off x="6307653" y="3330526"/>
            <a:ext cx="5602114" cy="301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41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443C4-31EC-6E3E-1ED2-E4DF63BD4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heet music with music notes&#10;&#10;AI-generated content may be incorrect.">
            <a:extLst>
              <a:ext uri="{FF2B5EF4-FFF2-40B4-BE49-F238E27FC236}">
                <a16:creationId xmlns:a16="http://schemas.microsoft.com/office/drawing/2014/main" id="{F6A15FDE-5F8A-D882-3956-9FAE7704DA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2400" y="159924"/>
            <a:ext cx="5943600" cy="3451225"/>
          </a:xfrm>
          <a:prstGeom prst="rect">
            <a:avLst/>
          </a:prstGeom>
        </p:spPr>
      </p:pic>
      <p:pic>
        <p:nvPicPr>
          <p:cNvPr id="3" name="Picture 2" descr="A white sheet with black text and notes&#10;&#10;AI-generated content may be incorrect.">
            <a:extLst>
              <a:ext uri="{FF2B5EF4-FFF2-40B4-BE49-F238E27FC236}">
                <a16:creationId xmlns:a16="http://schemas.microsoft.com/office/drawing/2014/main" id="{979F6A27-B18A-824D-0E76-7DC62EE846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0460"/>
          <a:stretch>
            <a:fillRect/>
          </a:stretch>
        </p:blipFill>
        <p:spPr>
          <a:xfrm>
            <a:off x="5476719" y="3429000"/>
            <a:ext cx="6471442" cy="304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74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86286-6C7F-0F29-490E-9EAA91EDF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24F1FDD-677C-D290-AC86-CB221DDCA0A4}"/>
              </a:ext>
            </a:extLst>
          </p:cNvPr>
          <p:cNvSpPr txBox="1"/>
          <p:nvPr/>
        </p:nvSpPr>
        <p:spPr>
          <a:xfrm>
            <a:off x="5132363" y="288388"/>
            <a:ext cx="1927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TRESILLOS</a:t>
            </a:r>
          </a:p>
        </p:txBody>
      </p:sp>
      <p:pic>
        <p:nvPicPr>
          <p:cNvPr id="5" name="Picture 4" descr="Tresillo (música). Definición, tipos, ejemplos - Comamusical">
            <a:extLst>
              <a:ext uri="{FF2B5EF4-FFF2-40B4-BE49-F238E27FC236}">
                <a16:creationId xmlns:a16="http://schemas.microsoft.com/office/drawing/2014/main" id="{9382DE0F-65E4-6D64-8BDC-01C4BA36D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672" y="1133636"/>
            <a:ext cx="5261316" cy="5011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7019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M4488694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FFC4"/>
      </a:accent1>
      <a:accent2>
        <a:srgbClr val="007DFF"/>
      </a:accent2>
      <a:accent3>
        <a:srgbClr val="FF0057"/>
      </a:accent3>
      <a:accent4>
        <a:srgbClr val="CEFF00"/>
      </a:accent4>
      <a:accent5>
        <a:srgbClr val="00C4FF"/>
      </a:accent5>
      <a:accent6>
        <a:srgbClr val="FF3FCA"/>
      </a:accent6>
      <a:hlink>
        <a:srgbClr val="0563C1"/>
      </a:hlink>
      <a:folHlink>
        <a:srgbClr val="954F72"/>
      </a:folHlink>
    </a:clrScheme>
    <a:fontScheme name="Custom 88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44886940_wac_SD_v5" id="{5B6B3162-CAEC-4947-B1A5-A4BC67A9AA2F}" vid="{E2B17069-84C9-46DA-80B0-451C97F07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6" ma:contentTypeDescription="Create a new document." ma:contentTypeScope="" ma:versionID="ac37c1753acd5e330d2062ccec26ea66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340c7101c92c5120abd06486f9454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7B7C7A-6EA8-4F95-B3FD-C7AE6228DE0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0DBA5E99-A6DE-4E5E-A9E3-DA0E17FA44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148204-BBE6-478C-AA37-6248A47F728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Music photo book </Template>
  <TotalTime>90</TotalTime>
  <Words>205</Words>
  <Application>Microsoft Office PowerPoint</Application>
  <PresentationFormat>Widescreen</PresentationFormat>
  <Paragraphs>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Avenir Next LT Pro</vt:lpstr>
      <vt:lpstr>Avenir Next LT Pro Demi</vt:lpstr>
      <vt:lpstr>Calibri</vt:lpstr>
      <vt:lpstr>Century Gothic</vt:lpstr>
      <vt:lpstr>Sagona ExtraLight</vt:lpstr>
      <vt:lpstr>Office Theme</vt:lpstr>
      <vt:lpstr>Bienvenidos </vt:lpstr>
      <vt:lpstr>PowerPoint Presentation</vt:lpstr>
      <vt:lpstr>PowerPoint Presentation</vt:lpstr>
      <vt:lpstr>Las notas musicales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Actividades en casa </vt:lpstr>
      <vt:lpstr>Mensaje del 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Gabriel Martinez</dc:creator>
  <cp:lastModifiedBy>Gabriel Martinez</cp:lastModifiedBy>
  <cp:revision>2</cp:revision>
  <dcterms:created xsi:type="dcterms:W3CDTF">2025-06-18T23:46:48Z</dcterms:created>
  <dcterms:modified xsi:type="dcterms:W3CDTF">2025-06-30T16:26:11Z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